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22" d="100"/>
          <a:sy n="122" d="100"/>
        </p:scale>
        <p:origin x="108" y="3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EEB3AE-5AD7-436F-92E8-26843929E1D5}"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4130571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EEB3AE-5AD7-436F-92E8-26843929E1D5}"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77838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EEB3AE-5AD7-436F-92E8-26843929E1D5}"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1251782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EEB3AE-5AD7-436F-92E8-26843929E1D5}"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224566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EEB3AE-5AD7-436F-92E8-26843929E1D5}"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114036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EEB3AE-5AD7-436F-92E8-26843929E1D5}"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389576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EEB3AE-5AD7-436F-92E8-26843929E1D5}" type="datetimeFigureOut">
              <a:rPr lang="en-US" smtClean="0"/>
              <a:t>4/30/2017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220453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EEB3AE-5AD7-436F-92E8-26843929E1D5}" type="datetimeFigureOut">
              <a:rPr lang="en-US" smtClean="0"/>
              <a:t>4/30/2017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298063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EEB3AE-5AD7-436F-92E8-26843929E1D5}" type="datetimeFigureOut">
              <a:rPr lang="en-US" smtClean="0"/>
              <a:t>4/30/2017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2967457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EEB3AE-5AD7-436F-92E8-26843929E1D5}"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244653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EEB3AE-5AD7-436F-92E8-26843929E1D5}"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94AA9-4651-44AD-A36F-D3501D67284E}" type="slidenum">
              <a:rPr lang="en-US" smtClean="0"/>
              <a:t>‹#›</a:t>
            </a:fld>
            <a:endParaRPr lang="en-US"/>
          </a:p>
        </p:txBody>
      </p:sp>
    </p:spTree>
    <p:extLst>
      <p:ext uri="{BB962C8B-B14F-4D97-AF65-F5344CB8AC3E}">
        <p14:creationId xmlns:p14="http://schemas.microsoft.com/office/powerpoint/2010/main" val="2630106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EEB3AE-5AD7-436F-92E8-26843929E1D5}" type="datetimeFigureOut">
              <a:rPr lang="en-US" smtClean="0"/>
              <a:t>4/30/2017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594AA9-4651-44AD-A36F-D3501D67284E}" type="slidenum">
              <a:rPr lang="en-US" smtClean="0"/>
              <a:t>‹#›</a:t>
            </a:fld>
            <a:endParaRPr lang="en-US"/>
          </a:p>
        </p:txBody>
      </p:sp>
    </p:spTree>
    <p:extLst>
      <p:ext uri="{BB962C8B-B14F-4D97-AF65-F5344CB8AC3E}">
        <p14:creationId xmlns:p14="http://schemas.microsoft.com/office/powerpoint/2010/main" val="1173844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en.wikipedia.org/wiki/File:Wigner_function_squeezed_states.jpg" TargetMode="Externa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hyperlink" Target="https://en.wikipedia.org/wiki/File:Noise_squeezed_states.jp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Precision Optical Measurements Using Weak Values and </a:t>
            </a:r>
            <a:r>
              <a:rPr lang="en-US" dirty="0" err="1"/>
              <a:t>Nonclassical</a:t>
            </a:r>
            <a:r>
              <a:rPr lang="en-US" dirty="0"/>
              <a:t> States of Light</a:t>
            </a:r>
          </a:p>
        </p:txBody>
      </p:sp>
      <p:sp>
        <p:nvSpPr>
          <p:cNvPr id="3" name="Subtitle 2"/>
          <p:cNvSpPr>
            <a:spLocks noGrp="1"/>
          </p:cNvSpPr>
          <p:nvPr>
            <p:ph type="subTitle" idx="1"/>
          </p:nvPr>
        </p:nvSpPr>
        <p:spPr/>
        <p:txBody>
          <a:bodyPr/>
          <a:lstStyle/>
          <a:p>
            <a:r>
              <a:rPr lang="en-US" dirty="0"/>
              <a:t>Kevin Lyons</a:t>
            </a:r>
          </a:p>
        </p:txBody>
      </p:sp>
    </p:spTree>
    <p:extLst>
      <p:ext uri="{BB962C8B-B14F-4D97-AF65-F5344CB8AC3E}">
        <p14:creationId xmlns:p14="http://schemas.microsoft.com/office/powerpoint/2010/main" val="2029220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pass weak value summary</a:t>
            </a:r>
          </a:p>
        </p:txBody>
      </p:sp>
      <p:sp>
        <p:nvSpPr>
          <p:cNvPr id="3" name="Content Placeholder 2"/>
          <p:cNvSpPr>
            <a:spLocks noGrp="1"/>
          </p:cNvSpPr>
          <p:nvPr>
            <p:ph idx="1"/>
          </p:nvPr>
        </p:nvSpPr>
        <p:spPr/>
        <p:txBody>
          <a:bodyPr/>
          <a:lstStyle/>
          <a:p>
            <a:r>
              <a:rPr lang="en-US" dirty="0"/>
              <a:t>Weak value amplification allows us to capture all of the information (e.g. Fisher information) contained in direct measurement schemes with only a small fraction of events detected</a:t>
            </a:r>
          </a:p>
          <a:p>
            <a:r>
              <a:rPr lang="en-US" dirty="0"/>
              <a:t>The large pointer shift allows us to overcome certain types of technical noise</a:t>
            </a:r>
          </a:p>
          <a:p>
            <a:r>
              <a:rPr lang="en-US" dirty="0"/>
              <a:t>Non-</a:t>
            </a:r>
            <a:r>
              <a:rPr lang="en-US" dirty="0" err="1"/>
              <a:t>postselected</a:t>
            </a:r>
            <a:r>
              <a:rPr lang="en-US" dirty="0"/>
              <a:t> photons are discarded even though they must carry information about the parameter being measured</a:t>
            </a:r>
          </a:p>
          <a:p>
            <a:r>
              <a:rPr lang="en-US" dirty="0"/>
              <a:t>Only reduces the effect of technical noise, quantum uncertainty remains unchanged</a:t>
            </a:r>
          </a:p>
        </p:txBody>
      </p:sp>
    </p:spTree>
    <p:extLst>
      <p:ext uri="{BB962C8B-B14F-4D97-AF65-F5344CB8AC3E}">
        <p14:creationId xmlns:p14="http://schemas.microsoft.com/office/powerpoint/2010/main" val="2089596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Reusing non-</a:t>
            </a:r>
            <a:r>
              <a:rPr lang="en-US" dirty="0" err="1"/>
              <a:t>postselected</a:t>
            </a:r>
            <a:r>
              <a:rPr lang="en-US" dirty="0"/>
              <a:t> photons</a:t>
            </a:r>
          </a:p>
        </p:txBody>
      </p:sp>
      <p:sp>
        <p:nvSpPr>
          <p:cNvPr id="3" name="Content Placeholder 2"/>
          <p:cNvSpPr>
            <a:spLocks noGrp="1"/>
          </p:cNvSpPr>
          <p:nvPr>
            <p:ph idx="1"/>
          </p:nvPr>
        </p:nvSpPr>
        <p:spPr/>
        <p:txBody>
          <a:bodyPr/>
          <a:lstStyle/>
          <a:p>
            <a:r>
              <a:rPr lang="en-US" dirty="0"/>
              <a:t>Problem: </a:t>
            </a:r>
            <a:r>
              <a:rPr lang="en-US" dirty="0" err="1"/>
              <a:t>postselection</a:t>
            </a:r>
            <a:r>
              <a:rPr lang="en-US" dirty="0"/>
              <a:t> throws away potentially useful photons</a:t>
            </a:r>
          </a:p>
          <a:p>
            <a:r>
              <a:rPr lang="en-US" dirty="0"/>
              <a:t>Solution: Recycling!</a:t>
            </a:r>
          </a:p>
          <a:p>
            <a:pPr lvl="1"/>
            <a:r>
              <a:rPr lang="en-US" dirty="0"/>
              <a:t>Photons which don’t survive </a:t>
            </a:r>
            <a:r>
              <a:rPr lang="en-US" dirty="0" err="1"/>
              <a:t>postselection</a:t>
            </a:r>
            <a:r>
              <a:rPr lang="en-US" dirty="0"/>
              <a:t> can be sent back through the system for further attempts</a:t>
            </a:r>
          </a:p>
          <a:p>
            <a:r>
              <a:rPr lang="en-US" dirty="0"/>
              <a:t>We have considered two separate recycling schemes:</a:t>
            </a:r>
          </a:p>
          <a:p>
            <a:pPr lvl="1"/>
            <a:r>
              <a:rPr lang="en-US" dirty="0"/>
              <a:t>Pulsed recycling – uses a pulsed laser and precision electronics to contain the pulses</a:t>
            </a:r>
          </a:p>
          <a:p>
            <a:pPr lvl="1"/>
            <a:r>
              <a:rPr lang="en-US" dirty="0"/>
              <a:t>Continuous wave recycling – uses passive optics and interference to contain light in the system</a:t>
            </a:r>
          </a:p>
        </p:txBody>
      </p:sp>
    </p:spTree>
    <p:extLst>
      <p:ext uri="{BB962C8B-B14F-4D97-AF65-F5344CB8AC3E}">
        <p14:creationId xmlns:p14="http://schemas.microsoft.com/office/powerpoint/2010/main" val="1284221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Pulsed recycling setup</a:t>
            </a:r>
          </a:p>
        </p:txBody>
      </p:sp>
      <p:sp>
        <p:nvSpPr>
          <p:cNvPr id="3" name="Content Placeholder 2"/>
          <p:cNvSpPr>
            <a:spLocks noGrp="1"/>
          </p:cNvSpPr>
          <p:nvPr>
            <p:ph idx="1"/>
          </p:nvPr>
        </p:nvSpPr>
        <p:spPr/>
        <p:txBody>
          <a:bodyPr/>
          <a:lstStyle/>
          <a:p>
            <a:pPr marL="0" indent="0">
              <a:buNone/>
            </a:pPr>
            <a:endParaRPr lang="en-US" dirty="0"/>
          </a:p>
        </p:txBody>
      </p:sp>
      <p:pic>
        <p:nvPicPr>
          <p:cNvPr id="6" name="Graphic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1601" y="1825625"/>
            <a:ext cx="9219674" cy="3755537"/>
          </a:xfrm>
          <a:prstGeom prst="rect">
            <a:avLst/>
          </a:prstGeom>
        </p:spPr>
      </p:pic>
    </p:spTree>
    <p:extLst>
      <p:ext uri="{BB962C8B-B14F-4D97-AF65-F5344CB8AC3E}">
        <p14:creationId xmlns:p14="http://schemas.microsoft.com/office/powerpoint/2010/main" val="557356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Pulsed recycling</a:t>
            </a:r>
          </a:p>
        </p:txBody>
      </p:sp>
      <p:sp>
        <p:nvSpPr>
          <p:cNvPr id="3" name="Content Placeholder 2"/>
          <p:cNvSpPr>
            <a:spLocks noGrp="1"/>
          </p:cNvSpPr>
          <p:nvPr>
            <p:ph idx="1"/>
          </p:nvPr>
        </p:nvSpPr>
        <p:spPr>
          <a:xfrm>
            <a:off x="838200" y="1825624"/>
            <a:ext cx="10515600" cy="2730745"/>
          </a:xfrm>
        </p:spPr>
        <p:txBody>
          <a:bodyPr>
            <a:normAutofit/>
          </a:bodyPr>
          <a:lstStyle/>
          <a:p>
            <a:r>
              <a:rPr lang="en-US" dirty="0"/>
              <a:t>On each pass, more of the beam is </a:t>
            </a:r>
            <a:r>
              <a:rPr lang="en-US" dirty="0" err="1"/>
              <a:t>postselected</a:t>
            </a:r>
            <a:r>
              <a:rPr lang="en-US" dirty="0"/>
              <a:t> and increases the net signal</a:t>
            </a:r>
          </a:p>
          <a:p>
            <a:r>
              <a:rPr lang="en-US" dirty="0"/>
              <a:t>On early passes, the beam profile is mostly unchanged by </a:t>
            </a:r>
            <a:r>
              <a:rPr lang="en-US" dirty="0" err="1"/>
              <a:t>postselection</a:t>
            </a:r>
            <a:r>
              <a:rPr lang="en-US" dirty="0"/>
              <a:t> so each pass contributes almost equally to the Fisher information</a:t>
            </a:r>
          </a:p>
          <a:p>
            <a:pPr marL="0" indent="0">
              <a:buNone/>
            </a:pPr>
            <a:r>
              <a:rPr lang="en-US" dirty="0"/>
              <a:t>		WV Regime					IWV Regime</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93" y="4444817"/>
            <a:ext cx="6062204" cy="197863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44817"/>
            <a:ext cx="6062204" cy="1978636"/>
          </a:xfrm>
          <a:prstGeom prst="rect">
            <a:avLst/>
          </a:prstGeom>
        </p:spPr>
      </p:pic>
    </p:spTree>
    <p:extLst>
      <p:ext uri="{BB962C8B-B14F-4D97-AF65-F5344CB8AC3E}">
        <p14:creationId xmlns:p14="http://schemas.microsoft.com/office/powerpoint/2010/main" val="299440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 degradation and SNR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0271" y="4423935"/>
            <a:ext cx="6631457" cy="2164434"/>
          </a:xfrm>
        </p:spPr>
      </p:pic>
      <p:sp>
        <p:nvSpPr>
          <p:cNvPr id="6" name="Content Placeholder 2"/>
          <p:cNvSpPr txBox="1">
            <a:spLocks/>
          </p:cNvSpPr>
          <p:nvPr/>
        </p:nvSpPr>
        <p:spPr>
          <a:xfrm>
            <a:off x="838200" y="1690688"/>
            <a:ext cx="10515600" cy="27307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After many </a:t>
            </a:r>
            <a:r>
              <a:rPr lang="en-US" dirty="0" err="1"/>
              <a:t>postselections</a:t>
            </a:r>
            <a:r>
              <a:rPr lang="en-US" dirty="0"/>
              <a:t>, the beam leaving and entering the bright port will not have a nice Gaussian shape</a:t>
            </a:r>
          </a:p>
          <a:p>
            <a:r>
              <a:rPr lang="en-US" dirty="0"/>
              <a:t>This degrades the measurement SNR</a:t>
            </a:r>
          </a:p>
          <a:p>
            <a:r>
              <a:rPr lang="en-US" dirty="0"/>
              <a:t>Can be fixed by flipping the beam about the optical axis on every traversal</a:t>
            </a:r>
          </a:p>
          <a:p>
            <a:endParaRPr lang="en-US" dirty="0"/>
          </a:p>
        </p:txBody>
      </p:sp>
    </p:spTree>
    <p:extLst>
      <p:ext uri="{BB962C8B-B14F-4D97-AF65-F5344CB8AC3E}">
        <p14:creationId xmlns:p14="http://schemas.microsoft.com/office/powerpoint/2010/main" val="166181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considerations</a:t>
            </a:r>
          </a:p>
        </p:txBody>
      </p:sp>
      <p:sp>
        <p:nvSpPr>
          <p:cNvPr id="3" name="Content Placeholder 2"/>
          <p:cNvSpPr>
            <a:spLocks noGrp="1"/>
          </p:cNvSpPr>
          <p:nvPr>
            <p:ph idx="1"/>
          </p:nvPr>
        </p:nvSpPr>
        <p:spPr/>
        <p:txBody>
          <a:bodyPr/>
          <a:lstStyle/>
          <a:p>
            <a:r>
              <a:rPr lang="en-US" dirty="0"/>
              <a:t>This setup is fundamentally limited by the speed of the </a:t>
            </a:r>
            <a:r>
              <a:rPr lang="en-US" dirty="0" err="1"/>
              <a:t>Pockels</a:t>
            </a:r>
            <a:r>
              <a:rPr lang="en-US" dirty="0"/>
              <a:t> cell</a:t>
            </a:r>
          </a:p>
          <a:p>
            <a:pPr lvl="1"/>
            <a:r>
              <a:rPr lang="en-US" dirty="0"/>
              <a:t>No more than a few pulses (and likely only one pulse) can reasonably fit in the recycling system at once</a:t>
            </a:r>
          </a:p>
          <a:p>
            <a:pPr lvl="1"/>
            <a:r>
              <a:rPr lang="en-US" dirty="0"/>
              <a:t>Can be improved by increasing the length of the interferometer arms, but this makes the experiment more challenging to perform</a:t>
            </a:r>
          </a:p>
          <a:p>
            <a:r>
              <a:rPr lang="en-US" dirty="0"/>
              <a:t>Losses above a few percent quickly reduce the utility of recycling</a:t>
            </a:r>
          </a:p>
          <a:p>
            <a:pPr lvl="1"/>
            <a:r>
              <a:rPr lang="en-US" dirty="0"/>
              <a:t>More important that we expected!</a:t>
            </a:r>
          </a:p>
          <a:p>
            <a:pPr lvl="1"/>
            <a:r>
              <a:rPr lang="en-US" dirty="0"/>
              <a:t>Preliminary experiments show gains of a factor of less than 2 over the unrecycled case</a:t>
            </a:r>
          </a:p>
          <a:p>
            <a:pPr lvl="1"/>
            <a:endParaRPr lang="en-US" dirty="0"/>
          </a:p>
        </p:txBody>
      </p:sp>
    </p:spTree>
    <p:extLst>
      <p:ext uri="{BB962C8B-B14F-4D97-AF65-F5344CB8AC3E}">
        <p14:creationId xmlns:p14="http://schemas.microsoft.com/office/powerpoint/2010/main" val="1882658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wave recycling</a:t>
            </a:r>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2512" y="3600512"/>
            <a:ext cx="7343775" cy="2724150"/>
          </a:xfrm>
        </p:spPr>
      </p:pic>
      <p:sp>
        <p:nvSpPr>
          <p:cNvPr id="14"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Drever</a:t>
            </a:r>
            <a:r>
              <a:rPr lang="en-US" dirty="0"/>
              <a:t> (1983) showed that the power inside an interferometer could be dramatically increased by placing a partially transmitting mirror before the input port</a:t>
            </a:r>
          </a:p>
          <a:p>
            <a:r>
              <a:rPr lang="en-US" dirty="0"/>
              <a:t>Effectively places the interferometer in </a:t>
            </a:r>
            <a:r>
              <a:rPr lang="en-US"/>
              <a:t>a cavity</a:t>
            </a:r>
            <a:endParaRPr lang="en-US" dirty="0"/>
          </a:p>
        </p:txBody>
      </p:sp>
    </p:spTree>
    <p:extLst>
      <p:ext uri="{BB962C8B-B14F-4D97-AF65-F5344CB8AC3E}">
        <p14:creationId xmlns:p14="http://schemas.microsoft.com/office/powerpoint/2010/main" val="2966023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CW recycling works</a:t>
            </a:r>
          </a:p>
        </p:txBody>
      </p:sp>
      <p:sp>
        <p:nvSpPr>
          <p:cNvPr id="3" name="Content Placeholder 2"/>
          <p:cNvSpPr>
            <a:spLocks noGrp="1"/>
          </p:cNvSpPr>
          <p:nvPr>
            <p:ph idx="1"/>
          </p:nvPr>
        </p:nvSpPr>
        <p:spPr/>
        <p:txBody>
          <a:bodyPr/>
          <a:lstStyle/>
          <a:p>
            <a:r>
              <a:rPr lang="en-US" dirty="0"/>
              <a:t>By appropriately setting the phase and recycling mirror transmittance, no light reflects back toward the laser source (destructive interference)</a:t>
            </a:r>
          </a:p>
          <a:p>
            <a:r>
              <a:rPr lang="en-US" dirty="0"/>
              <a:t>The intensity increases in the cavity until the power leaving the cavity is equal to the input laser power (constructive interference)</a:t>
            </a:r>
          </a:p>
        </p:txBody>
      </p:sp>
      <p:pic>
        <p:nvPicPr>
          <p:cNvPr id="5" name="Graphic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6881" y="3739417"/>
            <a:ext cx="7343775" cy="2724150"/>
          </a:xfrm>
          <a:prstGeom prst="rect">
            <a:avLst/>
          </a:prstGeom>
        </p:spPr>
      </p:pic>
    </p:spTree>
    <p:extLst>
      <p:ext uri="{BB962C8B-B14F-4D97-AF65-F5344CB8AC3E}">
        <p14:creationId xmlns:p14="http://schemas.microsoft.com/office/powerpoint/2010/main" val="273372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Recycling the Rochester WVA setup</a:t>
            </a:r>
          </a:p>
        </p:txBody>
      </p:sp>
      <p:sp>
        <p:nvSpPr>
          <p:cNvPr id="3" name="Content Placeholder 2"/>
          <p:cNvSpPr>
            <a:spLocks noGrp="1"/>
          </p:cNvSpPr>
          <p:nvPr>
            <p:ph idx="1"/>
          </p:nvPr>
        </p:nvSpPr>
        <p:spPr>
          <a:xfrm>
            <a:off x="838200" y="1690688"/>
            <a:ext cx="10515600" cy="4351338"/>
          </a:xfrm>
        </p:spPr>
        <p:txBody>
          <a:bodyPr/>
          <a:lstStyle/>
          <a:p>
            <a:r>
              <a:rPr lang="en-US" dirty="0"/>
              <a:t>The fraction of light leaving the dark port is set by the </a:t>
            </a:r>
            <a:r>
              <a:rPr lang="en-US" dirty="0" err="1"/>
              <a:t>postselection</a:t>
            </a:r>
            <a:r>
              <a:rPr lang="en-US" dirty="0"/>
              <a:t> probability</a:t>
            </a:r>
          </a:p>
          <a:p>
            <a:r>
              <a:rPr lang="en-US" dirty="0"/>
              <a:t>Choosing the mirror transmittance and location appropriately allows us (in principle) to detect 100% of the light </a:t>
            </a: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6770" y="3487518"/>
            <a:ext cx="3485660" cy="3370482"/>
          </a:xfrm>
          <a:prstGeom prst="rect">
            <a:avLst/>
          </a:prstGeom>
        </p:spPr>
      </p:pic>
    </p:spTree>
    <p:extLst>
      <p:ext uri="{BB962C8B-B14F-4D97-AF65-F5344CB8AC3E}">
        <p14:creationId xmlns:p14="http://schemas.microsoft.com/office/powerpoint/2010/main" val="394486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SNR gains from recycling</a:t>
            </a:r>
          </a:p>
        </p:txBody>
      </p:sp>
      <p:sp>
        <p:nvSpPr>
          <p:cNvPr id="3" name="Content Placeholder 2"/>
          <p:cNvSpPr>
            <a:spLocks noGrp="1"/>
          </p:cNvSpPr>
          <p:nvPr>
            <p:ph idx="1"/>
          </p:nvPr>
        </p:nvSpPr>
        <p:spPr/>
        <p:txBody>
          <a:bodyPr/>
          <a:lstStyle/>
          <a:p>
            <a:r>
              <a:rPr lang="en-US" dirty="0"/>
              <a:t>In a single pass WV measurement, the pointer magnitude is enhanced but the measurement statistics are reduced.</a:t>
            </a:r>
          </a:p>
          <a:p>
            <a:r>
              <a:rPr lang="en-US" dirty="0"/>
              <a:t>These effects cancel each other up to a factor of 1</a:t>
            </a:r>
          </a:p>
          <a:p>
            <a:r>
              <a:rPr lang="en-US" dirty="0"/>
              <a:t>With continuous wave recycling, there pointer amplification is the same (up to a factor), but there is no reduction in photons detected </a:t>
            </a:r>
          </a:p>
          <a:p>
            <a:r>
              <a:rPr lang="en-US" dirty="0"/>
              <a:t>In the absence of loss, the SNR gains from recycled WVA are essentially unbounded</a:t>
            </a:r>
          </a:p>
        </p:txBody>
      </p:sp>
    </p:spTree>
    <p:extLst>
      <p:ext uri="{BB962C8B-B14F-4D97-AF65-F5344CB8AC3E}">
        <p14:creationId xmlns:p14="http://schemas.microsoft.com/office/powerpoint/2010/main" val="3397821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8200" y="1825625"/>
            <a:ext cx="10515600" cy="4351338"/>
          </a:xfrm>
        </p:spPr>
        <p:txBody>
          <a:bodyPr/>
          <a:lstStyle/>
          <a:p>
            <a:r>
              <a:rPr lang="en-US" dirty="0"/>
              <a:t>Introduction to weak value amplification</a:t>
            </a:r>
          </a:p>
          <a:p>
            <a:r>
              <a:rPr lang="en-US" dirty="0"/>
              <a:t>Noise reduction with weak values</a:t>
            </a:r>
          </a:p>
          <a:p>
            <a:r>
              <a:rPr lang="en-US" dirty="0"/>
              <a:t>Enhancing weak value amplification with optical recycling</a:t>
            </a:r>
          </a:p>
          <a:p>
            <a:r>
              <a:rPr lang="en-US" dirty="0"/>
              <a:t>Squeezed states of light</a:t>
            </a:r>
          </a:p>
          <a:p>
            <a:r>
              <a:rPr lang="en-US" dirty="0"/>
              <a:t>Improving scaling with photon number using biphoton entanglement</a:t>
            </a:r>
          </a:p>
          <a:p>
            <a:pPr marL="0" indent="0">
              <a:buNone/>
            </a:pPr>
            <a:endParaRPr lang="en-US" dirty="0"/>
          </a:p>
          <a:p>
            <a:endParaRPr lang="en-US" dirty="0"/>
          </a:p>
        </p:txBody>
      </p:sp>
    </p:spTree>
    <p:extLst>
      <p:ext uri="{BB962C8B-B14F-4D97-AF65-F5344CB8AC3E}">
        <p14:creationId xmlns:p14="http://schemas.microsoft.com/office/powerpoint/2010/main" val="428275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a:t>
            </a:r>
          </a:p>
        </p:txBody>
      </p:sp>
      <p:sp>
        <p:nvSpPr>
          <p:cNvPr id="3" name="Content Placeholder 2"/>
          <p:cNvSpPr>
            <a:spLocks noGrp="1"/>
          </p:cNvSpPr>
          <p:nvPr>
            <p:ph idx="1"/>
          </p:nvPr>
        </p:nvSpPr>
        <p:spPr/>
        <p:txBody>
          <a:bodyPr/>
          <a:lstStyle/>
          <a:p>
            <a:r>
              <a:rPr lang="en-US" dirty="0"/>
              <a:t>This experiment was done by Wang et al. (2016)</a:t>
            </a:r>
          </a:p>
          <a:p>
            <a:r>
              <a:rPr lang="en-US" dirty="0"/>
              <a:t>They achieved a SNR enhancement of 2.40 compared to the single pass experiment</a:t>
            </a:r>
          </a:p>
          <a:p>
            <a:r>
              <a:rPr lang="en-US" dirty="0"/>
              <a:t>Also showed their signal to noise was below the shot-noise limit for single pass schemes</a:t>
            </a:r>
          </a:p>
          <a:p>
            <a:r>
              <a:rPr lang="en-US" dirty="0"/>
              <a:t>Nice result, but still the usefulness is limited by optical losses (~10% for stability purposes)</a:t>
            </a:r>
          </a:p>
        </p:txBody>
      </p:sp>
    </p:spTree>
    <p:extLst>
      <p:ext uri="{BB962C8B-B14F-4D97-AF65-F5344CB8AC3E}">
        <p14:creationId xmlns:p14="http://schemas.microsoft.com/office/powerpoint/2010/main" val="41567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experimental considerations</a:t>
            </a:r>
          </a:p>
        </p:txBody>
      </p:sp>
      <p:sp>
        <p:nvSpPr>
          <p:cNvPr id="3" name="Content Placeholder 2"/>
          <p:cNvSpPr>
            <a:spLocks noGrp="1"/>
          </p:cNvSpPr>
          <p:nvPr>
            <p:ph idx="1"/>
          </p:nvPr>
        </p:nvSpPr>
        <p:spPr>
          <a:xfrm>
            <a:off x="846015" y="1841255"/>
            <a:ext cx="10515600" cy="4351338"/>
          </a:xfrm>
        </p:spPr>
        <p:txBody>
          <a:bodyPr/>
          <a:lstStyle/>
          <a:p>
            <a:r>
              <a:rPr lang="en-US" dirty="0"/>
              <a:t>In the regime of high laser power, large interferometers, low </a:t>
            </a:r>
            <a:r>
              <a:rPr lang="en-US" dirty="0" err="1"/>
              <a:t>postselection</a:t>
            </a:r>
            <a:r>
              <a:rPr lang="en-US" dirty="0"/>
              <a:t> probability, and low optical loss, additional concerns arise.</a:t>
            </a:r>
          </a:p>
          <a:p>
            <a:r>
              <a:rPr lang="en-US" dirty="0"/>
              <a:t>Photons which are only </a:t>
            </a:r>
            <a:r>
              <a:rPr lang="en-US" dirty="0" err="1"/>
              <a:t>postselected</a:t>
            </a:r>
            <a:r>
              <a:rPr lang="en-US" dirty="0"/>
              <a:t> after many traversals can travel very long distances.  Coherence length becomes important.</a:t>
            </a:r>
          </a:p>
          <a:p>
            <a:r>
              <a:rPr lang="en-US" dirty="0"/>
              <a:t>The intensity in the interferometer grows as 1/</a:t>
            </a:r>
            <a:r>
              <a:rPr lang="en-US" dirty="0" err="1"/>
              <a:t>postselection</a:t>
            </a:r>
            <a:r>
              <a:rPr lang="en-US" dirty="0"/>
              <a:t> probability.  At sufficiently high intensity, optics will be damaged</a:t>
            </a:r>
          </a:p>
          <a:p>
            <a:r>
              <a:rPr lang="en-US" dirty="0"/>
              <a:t>Note these issues have to do with recycling in general, not our particular weak value proposals </a:t>
            </a:r>
          </a:p>
          <a:p>
            <a:endParaRPr lang="en-US" dirty="0"/>
          </a:p>
        </p:txBody>
      </p:sp>
    </p:spTree>
    <p:extLst>
      <p:ext uri="{BB962C8B-B14F-4D97-AF65-F5344CB8AC3E}">
        <p14:creationId xmlns:p14="http://schemas.microsoft.com/office/powerpoint/2010/main" val="3177089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Recycling summary</a:t>
            </a:r>
          </a:p>
        </p:txBody>
      </p:sp>
      <p:sp>
        <p:nvSpPr>
          <p:cNvPr id="3" name="Content Placeholder 2"/>
          <p:cNvSpPr>
            <a:spLocks noGrp="1"/>
          </p:cNvSpPr>
          <p:nvPr>
            <p:ph idx="1"/>
          </p:nvPr>
        </p:nvSpPr>
        <p:spPr/>
        <p:txBody>
          <a:bodyPr/>
          <a:lstStyle/>
          <a:p>
            <a:r>
              <a:rPr lang="en-US" dirty="0"/>
              <a:t>Recycling can improve the sensitivity of measurements over non-recycled schemes</a:t>
            </a:r>
          </a:p>
          <a:p>
            <a:r>
              <a:rPr lang="en-US" dirty="0"/>
              <a:t>CW recycling is probably easiest to implement in a useful way </a:t>
            </a:r>
          </a:p>
          <a:p>
            <a:pPr lvl="1"/>
            <a:r>
              <a:rPr lang="en-US" dirty="0"/>
              <a:t>All passive optics, no precision timing electronics needed</a:t>
            </a:r>
          </a:p>
          <a:p>
            <a:pPr lvl="1"/>
            <a:r>
              <a:rPr lang="en-US" dirty="0"/>
              <a:t>Lends itself well to complementary techniques (e.g. squeezed states, signal recycling)</a:t>
            </a:r>
          </a:p>
          <a:p>
            <a:r>
              <a:rPr lang="en-US" dirty="0"/>
              <a:t>Both CW and pulsed schemes are significantly affected by optical losses, especially when they become larger than a few percent</a:t>
            </a:r>
          </a:p>
          <a:p>
            <a:endParaRPr lang="en-US" dirty="0"/>
          </a:p>
        </p:txBody>
      </p:sp>
    </p:spTree>
    <p:extLst>
      <p:ext uri="{BB962C8B-B14F-4D97-AF65-F5344CB8AC3E}">
        <p14:creationId xmlns:p14="http://schemas.microsoft.com/office/powerpoint/2010/main" val="103202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uncertainty</a:t>
            </a:r>
          </a:p>
        </p:txBody>
      </p:sp>
      <p:sp>
        <p:nvSpPr>
          <p:cNvPr id="3" name="Content Placeholder 2"/>
          <p:cNvSpPr>
            <a:spLocks noGrp="1"/>
          </p:cNvSpPr>
          <p:nvPr>
            <p:ph idx="1"/>
          </p:nvPr>
        </p:nvSpPr>
        <p:spPr/>
        <p:txBody>
          <a:bodyPr/>
          <a:lstStyle/>
          <a:p>
            <a:r>
              <a:rPr lang="en-US" dirty="0"/>
              <a:t>So far we have confronted two different issues in precision metrology:</a:t>
            </a:r>
          </a:p>
          <a:p>
            <a:pPr lvl="1"/>
            <a:r>
              <a:rPr lang="en-US" dirty="0"/>
              <a:t>Technical noise – weak value amplification allows us to overcome this through an arbitrarily large pointer shift</a:t>
            </a:r>
          </a:p>
          <a:p>
            <a:pPr lvl="1"/>
            <a:r>
              <a:rPr lang="en-US" dirty="0" err="1"/>
              <a:t>Postselection</a:t>
            </a:r>
            <a:r>
              <a:rPr lang="en-US" dirty="0"/>
              <a:t> helps with technical noise but also introduces the problem of poor statistics.  Recycling can fix this.</a:t>
            </a:r>
          </a:p>
          <a:p>
            <a:r>
              <a:rPr lang="en-US" dirty="0"/>
              <a:t>Weak values and recycling can not improve the scaling with photon number because they can not reduce the effect of quantum uncertainty.</a:t>
            </a:r>
          </a:p>
          <a:p>
            <a:pPr lvl="1"/>
            <a:r>
              <a:rPr lang="en-US" dirty="0"/>
              <a:t>This requires </a:t>
            </a:r>
            <a:r>
              <a:rPr lang="en-US" dirty="0" err="1"/>
              <a:t>nonclassical</a:t>
            </a:r>
            <a:r>
              <a:rPr lang="en-US" dirty="0"/>
              <a:t> states of light</a:t>
            </a:r>
          </a:p>
        </p:txBody>
      </p:sp>
    </p:spTree>
    <p:extLst>
      <p:ext uri="{BB962C8B-B14F-4D97-AF65-F5344CB8AC3E}">
        <p14:creationId xmlns:p14="http://schemas.microsoft.com/office/powerpoint/2010/main" val="390293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of classical measurements</a:t>
            </a:r>
          </a:p>
        </p:txBody>
      </p:sp>
      <p:sp>
        <p:nvSpPr>
          <p:cNvPr id="3" name="Content Placeholder 2"/>
          <p:cNvSpPr>
            <a:spLocks noGrp="1"/>
          </p:cNvSpPr>
          <p:nvPr>
            <p:ph idx="1"/>
          </p:nvPr>
        </p:nvSpPr>
        <p:spPr/>
        <p:txBody>
          <a:bodyPr/>
          <a:lstStyle/>
          <a:p>
            <a:r>
              <a:rPr lang="en-US" dirty="0"/>
              <a:t>Classical measurements typically scale as the square root of photons/probes/trials:</a:t>
            </a: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3170" y="3062532"/>
            <a:ext cx="5705475" cy="3343275"/>
          </a:xfrm>
          <a:prstGeom prst="rect">
            <a:avLst/>
          </a:prstGeom>
        </p:spPr>
      </p:pic>
    </p:spTree>
    <p:extLst>
      <p:ext uri="{BB962C8B-B14F-4D97-AF65-F5344CB8AC3E}">
        <p14:creationId xmlns:p14="http://schemas.microsoft.com/office/powerpoint/2010/main" val="224388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 N00N states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085027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Squeezed states of light</a:t>
            </a:r>
          </a:p>
        </p:txBody>
      </p:sp>
      <p:sp>
        <p:nvSpPr>
          <p:cNvPr id="6" name="Content Placeholder 2"/>
          <p:cNvSpPr>
            <a:spLocks noGrp="1"/>
          </p:cNvSpPr>
          <p:nvPr>
            <p:ph idx="1"/>
          </p:nvPr>
        </p:nvSpPr>
        <p:spPr>
          <a:xfrm>
            <a:off x="838200" y="1825625"/>
            <a:ext cx="10515600" cy="2199298"/>
          </a:xfrm>
        </p:spPr>
        <p:txBody>
          <a:bodyPr/>
          <a:lstStyle/>
          <a:p>
            <a:r>
              <a:rPr lang="en-US" dirty="0"/>
              <a:t>Like the harmonic oscillator ground state and coherent states, squeezed states saturate the Heisenberg uncertainty limit.</a:t>
            </a:r>
          </a:p>
          <a:p>
            <a:r>
              <a:rPr lang="en-US" dirty="0"/>
              <a:t>Unlike those states, squeezed states allow one to adjust parameters such that the variance in one observable can be made arbitrarily low at the cost of increasing the variance in the conjugate observable</a:t>
            </a:r>
          </a:p>
          <a:p>
            <a:endParaRPr lang="en-US" dirty="0"/>
          </a:p>
        </p:txBody>
      </p:sp>
      <p:pic>
        <p:nvPicPr>
          <p:cNvPr id="1030" name="Picture 6" descr="https://upload.wikimedia.org/wikipedia/commons/thumb/7/78/Wigner_function_squeezed_states.jpg/399px-Wigner_function_squeezed_states.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592" y="4107106"/>
            <a:ext cx="1898691" cy="26981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d/da/Noise_squeezed_states.jpg/228px-Noise_squeezed_states.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612" y="4024923"/>
            <a:ext cx="1137221" cy="283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27936" y="6260124"/>
            <a:ext cx="3625864" cy="369332"/>
          </a:xfrm>
          <a:prstGeom prst="rect">
            <a:avLst/>
          </a:prstGeom>
          <a:noFill/>
        </p:spPr>
        <p:txBody>
          <a:bodyPr wrap="none" rtlCol="0">
            <a:spAutoFit/>
          </a:bodyPr>
          <a:lstStyle/>
          <a:p>
            <a:r>
              <a:rPr lang="en-US" dirty="0"/>
              <a:t>Credit: Gerd </a:t>
            </a:r>
            <a:r>
              <a:rPr lang="en-US" dirty="0" err="1"/>
              <a:t>Breitenbach</a:t>
            </a:r>
            <a:r>
              <a:rPr lang="en-US" dirty="0"/>
              <a:t>, Wikimedia</a:t>
            </a:r>
          </a:p>
        </p:txBody>
      </p:sp>
    </p:spTree>
    <p:extLst>
      <p:ext uri="{BB962C8B-B14F-4D97-AF65-F5344CB8AC3E}">
        <p14:creationId xmlns:p14="http://schemas.microsoft.com/office/powerpoint/2010/main" val="762738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Squeezed states in experiments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00630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modes of squeezed light</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42160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Squeezed weak value amplification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5068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Measurements</a:t>
            </a:r>
          </a:p>
        </p:txBody>
      </p:sp>
      <p:sp>
        <p:nvSpPr>
          <p:cNvPr id="3" name="Content Placeholder 2"/>
          <p:cNvSpPr>
            <a:spLocks noGrp="1"/>
          </p:cNvSpPr>
          <p:nvPr>
            <p:ph idx="1"/>
          </p:nvPr>
        </p:nvSpPr>
        <p:spPr/>
        <p:txBody>
          <a:bodyPr/>
          <a:lstStyle/>
          <a:p>
            <a:r>
              <a:rPr lang="en-US" dirty="0"/>
              <a:t>In a typical quantum measurement a system of interest is entangled with a pointer</a:t>
            </a:r>
          </a:p>
          <a:p>
            <a:r>
              <a:rPr lang="en-US" dirty="0"/>
              <a:t>The experimenter makes a direct (projective) measurement on the pointer</a:t>
            </a:r>
          </a:p>
          <a:p>
            <a:r>
              <a:rPr lang="en-US" dirty="0"/>
              <a:t>For measurements of a very small parameter, the final pointer state only differs from the initial by a perturbatively small term.</a:t>
            </a:r>
          </a:p>
          <a:p>
            <a:r>
              <a:rPr lang="en-US" dirty="0"/>
              <a:t>A motivating example: to determine the tilt of a mirror we shine a laser at it and measure the position.  A small tilt yields a small shift.</a:t>
            </a:r>
          </a:p>
        </p:txBody>
      </p:sp>
    </p:spTree>
    <p:extLst>
      <p:ext uri="{BB962C8B-B14F-4D97-AF65-F5344CB8AC3E}">
        <p14:creationId xmlns:p14="http://schemas.microsoft.com/office/powerpoint/2010/main" val="277088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Squeezing + recycling + WVA?</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39838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Squeezed light summary</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90220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Entangled biphoton states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7226" y="3857625"/>
            <a:ext cx="3000375" cy="3000375"/>
          </a:xfrm>
        </p:spPr>
      </p:pic>
      <p:sp>
        <p:nvSpPr>
          <p:cNvPr id="7" name="Content Placeholder 2"/>
          <p:cNvSpPr txBox="1">
            <a:spLocks/>
          </p:cNvSpPr>
          <p:nvPr/>
        </p:nvSpPr>
        <p:spPr>
          <a:xfrm>
            <a:off x="838200" y="1825625"/>
            <a:ext cx="10515600" cy="1902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Created via spontaneous parametric </a:t>
            </a:r>
            <a:r>
              <a:rPr lang="en-US" dirty="0" err="1"/>
              <a:t>downconversion</a:t>
            </a:r>
            <a:r>
              <a:rPr lang="en-US" dirty="0"/>
              <a:t> (SPDC)</a:t>
            </a:r>
          </a:p>
          <a:p>
            <a:r>
              <a:rPr lang="en-US" dirty="0"/>
              <a:t>Even for a wide beam profile, the variance in the sum of positions of the individual photons can be made small</a:t>
            </a:r>
          </a:p>
          <a:p>
            <a:endParaRPr lang="en-US" dirty="0"/>
          </a:p>
        </p:txBody>
      </p:sp>
    </p:spTree>
    <p:extLst>
      <p:ext uri="{BB962C8B-B14F-4D97-AF65-F5344CB8AC3E}">
        <p14:creationId xmlns:p14="http://schemas.microsoft.com/office/powerpoint/2010/main" val="139618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biphoton displacement experiment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33787" y="2050195"/>
            <a:ext cx="4924425" cy="3381375"/>
          </a:xfrm>
        </p:spPr>
      </p:pic>
    </p:spTree>
    <p:extLst>
      <p:ext uri="{BB962C8B-B14F-4D97-AF65-F5344CB8AC3E}">
        <p14:creationId xmlns:p14="http://schemas.microsoft.com/office/powerpoint/2010/main" val="4053427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biphotons improve sensitivity?</a:t>
            </a:r>
          </a:p>
        </p:txBody>
      </p:sp>
      <p:sp>
        <p:nvSpPr>
          <p:cNvPr id="3" name="Content Placeholder 2"/>
          <p:cNvSpPr>
            <a:spLocks noGrp="1"/>
          </p:cNvSpPr>
          <p:nvPr>
            <p:ph idx="1"/>
          </p:nvPr>
        </p:nvSpPr>
        <p:spPr>
          <a:xfrm>
            <a:off x="541215" y="4818918"/>
            <a:ext cx="10515600" cy="4351338"/>
          </a:xfrm>
        </p:spPr>
        <p:txBody>
          <a:bodyPr/>
          <a:lstStyle/>
          <a:p>
            <a:r>
              <a:rPr lang="en-US" dirty="0"/>
              <a:t>The positions of the biphotons are correlated at the detector.</a:t>
            </a:r>
          </a:p>
          <a:p>
            <a:r>
              <a:rPr lang="en-US" dirty="0"/>
              <a:t>The nature of the correlations ensures that the measurement is much more likely to yield no information about the shift or correctly indicate direction than incorrectly indicate direction</a:t>
            </a:r>
          </a:p>
        </p:txBody>
      </p:sp>
      <p:pic>
        <p:nvPicPr>
          <p:cNvPr id="5" name="Graphic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6275" y="1755042"/>
            <a:ext cx="3219450" cy="2571750"/>
          </a:xfrm>
          <a:prstGeom prst="rect">
            <a:avLst/>
          </a:prstGeom>
        </p:spPr>
      </p:pic>
    </p:spTree>
    <p:extLst>
      <p:ext uri="{BB962C8B-B14F-4D97-AF65-F5344CB8AC3E}">
        <p14:creationId xmlns:p14="http://schemas.microsoft.com/office/powerpoint/2010/main" val="2823898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effect of a pixelated detector</a:t>
            </a:r>
          </a:p>
        </p:txBody>
      </p:sp>
      <p:sp>
        <p:nvSpPr>
          <p:cNvPr id="3" name="Content Placeholder 2"/>
          <p:cNvSpPr>
            <a:spLocks noGrp="1"/>
          </p:cNvSpPr>
          <p:nvPr>
            <p:ph idx="1"/>
          </p:nvPr>
        </p:nvSpPr>
        <p:spPr>
          <a:xfrm>
            <a:off x="838200" y="3912333"/>
            <a:ext cx="10515600" cy="4351338"/>
          </a:xfrm>
        </p:spPr>
        <p:txBody>
          <a:bodyPr/>
          <a:lstStyle/>
          <a:p>
            <a:r>
              <a:rPr lang="en-US" dirty="0"/>
              <a:t>To actually realize the maximum possible Fisher information in the distribution, we would need a detector with perfect resolution</a:t>
            </a:r>
          </a:p>
          <a:p>
            <a:r>
              <a:rPr lang="en-US" dirty="0"/>
              <a:t>In the limit of a perfect detector and correlations, any displacement could be determined with one event</a:t>
            </a:r>
          </a:p>
          <a:p>
            <a:r>
              <a:rPr lang="en-US" dirty="0"/>
              <a:t>Fortunately, it is possible to obtain most of the benefit of a perfect resolution detector with a high resolution detector</a:t>
            </a:r>
          </a:p>
        </p:txBody>
      </p:sp>
      <p:pic>
        <p:nvPicPr>
          <p:cNvPr id="5" name="Graphic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H="1">
            <a:off x="4548187" y="1690688"/>
            <a:ext cx="3095625" cy="2095500"/>
          </a:xfrm>
          <a:prstGeom prst="rect">
            <a:avLst/>
          </a:prstGeom>
        </p:spPr>
      </p:pic>
    </p:spTree>
    <p:extLst>
      <p:ext uri="{BB962C8B-B14F-4D97-AF65-F5344CB8AC3E}">
        <p14:creationId xmlns:p14="http://schemas.microsoft.com/office/powerpoint/2010/main" val="802456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with independent events</a:t>
            </a:r>
          </a:p>
        </p:txBody>
      </p:sp>
      <p:sp>
        <p:nvSpPr>
          <p:cNvPr id="3" name="Content Placeholder 2"/>
          <p:cNvSpPr>
            <a:spLocks noGrp="1"/>
          </p:cNvSpPr>
          <p:nvPr>
            <p:ph idx="1"/>
          </p:nvPr>
        </p:nvSpPr>
        <p:spPr>
          <a:xfrm>
            <a:off x="838199" y="4076456"/>
            <a:ext cx="10515600" cy="4351338"/>
          </a:xfrm>
        </p:spPr>
        <p:txBody>
          <a:bodyPr/>
          <a:lstStyle/>
          <a:p>
            <a:r>
              <a:rPr lang="en-US" dirty="0"/>
              <a:t>A low resolution split detector will perform worse than a high resolution N-pixel detector for a given entanglement strength</a:t>
            </a:r>
          </a:p>
          <a:p>
            <a:r>
              <a:rPr lang="en-US" dirty="0"/>
              <a:t>However, if we compare a strongly entangled biphoton split detection experiment with an equivalent classical one, there can be a dramatic scaling improvement</a:t>
            </a:r>
          </a:p>
        </p:txBody>
      </p:sp>
      <p:pic>
        <p:nvPicPr>
          <p:cNvPr id="5" name="Graphic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8186" y="1824769"/>
            <a:ext cx="3095625" cy="1895475"/>
          </a:xfrm>
          <a:prstGeom prst="rect">
            <a:avLst/>
          </a:prstGeom>
        </p:spPr>
      </p:pic>
    </p:spTree>
    <p:extLst>
      <p:ext uri="{BB962C8B-B14F-4D97-AF65-F5344CB8AC3E}">
        <p14:creationId xmlns:p14="http://schemas.microsoft.com/office/powerpoint/2010/main" val="3264641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Postselected</a:t>
            </a:r>
            <a:r>
              <a:rPr lang="en-US" dirty="0"/>
              <a:t> measurements</a:t>
            </a:r>
          </a:p>
        </p:txBody>
      </p:sp>
      <p:sp>
        <p:nvSpPr>
          <p:cNvPr id="3" name="Content Placeholder 2"/>
          <p:cNvSpPr>
            <a:spLocks noGrp="1"/>
          </p:cNvSpPr>
          <p:nvPr>
            <p:ph idx="1"/>
          </p:nvPr>
        </p:nvSpPr>
        <p:spPr/>
        <p:txBody>
          <a:bodyPr/>
          <a:lstStyle/>
          <a:p>
            <a:r>
              <a:rPr lang="en-US" dirty="0" err="1"/>
              <a:t>Aharonov</a:t>
            </a:r>
            <a:r>
              <a:rPr lang="en-US" dirty="0"/>
              <a:t>, Albert, and </a:t>
            </a:r>
            <a:r>
              <a:rPr lang="en-US" dirty="0" err="1"/>
              <a:t>Vaidman</a:t>
            </a:r>
            <a:r>
              <a:rPr lang="en-US" dirty="0"/>
              <a:t> (1988) proposed an intermediate step involving the system state.</a:t>
            </a:r>
          </a:p>
          <a:p>
            <a:r>
              <a:rPr lang="en-US" dirty="0"/>
              <a:t>“Preselection”: The system is prepared in some initial state (as usual)</a:t>
            </a:r>
          </a:p>
          <a:p>
            <a:r>
              <a:rPr lang="en-US" dirty="0"/>
              <a:t>“</a:t>
            </a:r>
            <a:r>
              <a:rPr lang="en-US" dirty="0" err="1"/>
              <a:t>Postselection</a:t>
            </a:r>
            <a:r>
              <a:rPr lang="en-US" dirty="0"/>
              <a:t>”: Before measuring the pointer, only probes in some given state are selected, the remainder are discarded</a:t>
            </a:r>
          </a:p>
          <a:p>
            <a:r>
              <a:rPr lang="en-US" dirty="0"/>
              <a:t>Surprisingly, for a judicious choice of pre and </a:t>
            </a:r>
            <a:r>
              <a:rPr lang="en-US" dirty="0" err="1"/>
              <a:t>postselection</a:t>
            </a:r>
            <a:r>
              <a:rPr lang="en-US" dirty="0"/>
              <a:t> states, they showed the average pointer variable can be made arbitrarily large.</a:t>
            </a:r>
          </a:p>
          <a:p>
            <a:r>
              <a:rPr lang="en-US" dirty="0"/>
              <a:t>This is weak value amplification</a:t>
            </a:r>
          </a:p>
          <a:p>
            <a:endParaRPr lang="en-US" dirty="0"/>
          </a:p>
        </p:txBody>
      </p:sp>
    </p:spTree>
    <p:extLst>
      <p:ext uri="{BB962C8B-B14F-4D97-AF65-F5344CB8AC3E}">
        <p14:creationId xmlns:p14="http://schemas.microsoft.com/office/powerpoint/2010/main" val="27598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AAV example – electron spins</a:t>
            </a:r>
          </a:p>
        </p:txBody>
      </p:sp>
      <p:sp>
        <p:nvSpPr>
          <p:cNvPr id="3" name="Content Placeholder 2"/>
          <p:cNvSpPr>
            <a:spLocks noGrp="1"/>
          </p:cNvSpPr>
          <p:nvPr>
            <p:ph idx="1"/>
          </p:nvPr>
        </p:nvSpPr>
        <p:spPr/>
        <p:txBody>
          <a:bodyPr/>
          <a:lstStyle/>
          <a:p>
            <a:r>
              <a:rPr lang="en-US" dirty="0"/>
              <a:t>Start with an electron beam polarized in the +x-direction (in an eigenstate of the Pauli X operator)</a:t>
            </a:r>
          </a:p>
          <a:p>
            <a:r>
              <a:rPr lang="en-US" dirty="0"/>
              <a:t>Induce a very small spin-dependent shift in the z-direction with a magnetic field</a:t>
            </a:r>
          </a:p>
          <a:p>
            <a:r>
              <a:rPr lang="en-US" dirty="0" err="1"/>
              <a:t>Postselect</a:t>
            </a:r>
            <a:r>
              <a:rPr lang="en-US" dirty="0"/>
              <a:t> on the small fraction of –y polarized electrons with a strong magnetic field</a:t>
            </a:r>
          </a:p>
          <a:p>
            <a:r>
              <a:rPr lang="en-US" dirty="0"/>
              <a:t>The z-spin is the system and the beam position is the pointer</a:t>
            </a:r>
          </a:p>
          <a:p>
            <a:r>
              <a:rPr lang="en-US" dirty="0"/>
              <a:t>“How the Result of a Measurement of a Component of the Spin of a Spin-1/2 Particle Can Turn Out to be 100”</a:t>
            </a:r>
          </a:p>
        </p:txBody>
      </p:sp>
    </p:spTree>
    <p:extLst>
      <p:ext uri="{BB962C8B-B14F-4D97-AF65-F5344CB8AC3E}">
        <p14:creationId xmlns:p14="http://schemas.microsoft.com/office/powerpoint/2010/main" val="20015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optical equivalent – Rochester WVA setup</a:t>
            </a:r>
          </a:p>
        </p:txBody>
      </p:sp>
      <p:sp>
        <p:nvSpPr>
          <p:cNvPr id="3" name="Content Placeholder 2"/>
          <p:cNvSpPr>
            <a:spLocks noGrp="1"/>
          </p:cNvSpPr>
          <p:nvPr>
            <p:ph idx="1"/>
          </p:nvPr>
        </p:nvSpPr>
        <p:spPr/>
        <p:txBody>
          <a:bodyPr/>
          <a:lstStyle/>
          <a:p>
            <a:r>
              <a:rPr lang="en-US" dirty="0"/>
              <a:t>Dixon et al. (2009) (et al. includes Andrew &amp; John) achieved record sensitivity with the following setup:</a:t>
            </a:r>
          </a:p>
        </p:txBody>
      </p:sp>
      <p:pic>
        <p:nvPicPr>
          <p:cNvPr id="5" name="Graphic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3584" y="2912505"/>
            <a:ext cx="4540896" cy="3699990"/>
          </a:xfrm>
          <a:prstGeom prst="rect">
            <a:avLst/>
          </a:prstGeom>
        </p:spPr>
      </p:pic>
    </p:spTree>
    <p:extLst>
      <p:ext uri="{BB962C8B-B14F-4D97-AF65-F5344CB8AC3E}">
        <p14:creationId xmlns:p14="http://schemas.microsoft.com/office/powerpoint/2010/main" val="3336706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Rochester WVA setup continued</a:t>
            </a:r>
          </a:p>
        </p:txBody>
      </p:sp>
      <p:sp>
        <p:nvSpPr>
          <p:cNvPr id="3" name="Content Placeholder 2"/>
          <p:cNvSpPr>
            <a:spLocks noGrp="1"/>
          </p:cNvSpPr>
          <p:nvPr>
            <p:ph idx="1"/>
          </p:nvPr>
        </p:nvSpPr>
        <p:spPr/>
        <p:txBody>
          <a:bodyPr/>
          <a:lstStyle/>
          <a:p>
            <a:r>
              <a:rPr lang="en-US" dirty="0"/>
              <a:t>Exactly parallels the AAV experiment</a:t>
            </a:r>
          </a:p>
          <a:p>
            <a:r>
              <a:rPr lang="en-US" dirty="0"/>
              <a:t>Quickly extended to precision phase and frequency measurements</a:t>
            </a:r>
          </a:p>
          <a:p>
            <a:r>
              <a:rPr lang="en-US" dirty="0"/>
              <a:t>Matches or exceeds the precision of competing methods requiring more complicated experimental setups</a:t>
            </a:r>
          </a:p>
          <a:p>
            <a:r>
              <a:rPr lang="en-US" dirty="0"/>
              <a:t>At first glance, it is unclear why weak value amplification improves sensitivity at all – the amplification of the pointer variable should be exactly negated by the loss in photons to </a:t>
            </a:r>
            <a:r>
              <a:rPr lang="en-US" dirty="0" err="1"/>
              <a:t>postselection</a:t>
            </a:r>
            <a:endParaRPr lang="en-US" dirty="0"/>
          </a:p>
          <a:p>
            <a:endParaRPr lang="en-US" dirty="0"/>
          </a:p>
        </p:txBody>
      </p:sp>
    </p:spTree>
    <p:extLst>
      <p:ext uri="{BB962C8B-B14F-4D97-AF65-F5344CB8AC3E}">
        <p14:creationId xmlns:p14="http://schemas.microsoft.com/office/powerpoint/2010/main" val="726642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noise</a:t>
            </a:r>
          </a:p>
        </p:txBody>
      </p:sp>
      <p:sp>
        <p:nvSpPr>
          <p:cNvPr id="3" name="Content Placeholder 2"/>
          <p:cNvSpPr>
            <a:spLocks noGrp="1"/>
          </p:cNvSpPr>
          <p:nvPr>
            <p:ph idx="1"/>
          </p:nvPr>
        </p:nvSpPr>
        <p:spPr/>
        <p:txBody>
          <a:bodyPr/>
          <a:lstStyle/>
          <a:p>
            <a:r>
              <a:rPr lang="en-US" dirty="0"/>
              <a:t>Weak value amplification allows for measurements which are robust to technical noise</a:t>
            </a:r>
          </a:p>
          <a:p>
            <a:r>
              <a:rPr lang="en-US" dirty="0"/>
              <a:t>This was noted first by experimentalists (e.g. the Kwiat group performed ultra-precise measurements on a non-floating table)</a:t>
            </a:r>
          </a:p>
          <a:p>
            <a:r>
              <a:rPr lang="en-US" dirty="0"/>
              <a:t>Theoretically we have demonstrated weak value amplification can overcome several types of technical noise in position, phase, and frequency measurements</a:t>
            </a:r>
          </a:p>
          <a:p>
            <a:pPr marL="0" indent="0">
              <a:buNone/>
            </a:pPr>
            <a:endParaRPr lang="en-US" dirty="0"/>
          </a:p>
          <a:p>
            <a:endParaRPr lang="en-US" dirty="0"/>
          </a:p>
        </p:txBody>
      </p:sp>
    </p:spTree>
    <p:extLst>
      <p:ext uri="{BB962C8B-B14F-4D97-AF65-F5344CB8AC3E}">
        <p14:creationId xmlns:p14="http://schemas.microsoft.com/office/powerpoint/2010/main" val="1812724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noise continued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8523" y="2931743"/>
            <a:ext cx="4486030" cy="3655284"/>
          </a:xfrm>
        </p:spPr>
      </p:pic>
      <p:sp>
        <p:nvSpPr>
          <p:cNvPr id="7" name="Content Placeholder 2"/>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Robust to spatial beam/detector jitter, angular jitter, and time correlated noise</a:t>
            </a:r>
          </a:p>
        </p:txBody>
      </p:sp>
    </p:spTree>
    <p:extLst>
      <p:ext uri="{BB962C8B-B14F-4D97-AF65-F5344CB8AC3E}">
        <p14:creationId xmlns:p14="http://schemas.microsoft.com/office/powerpoint/2010/main" val="1425710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1326</TotalTime>
  <Words>1580</Words>
  <Application>Microsoft Office PowerPoint</Application>
  <PresentationFormat>Widescreen</PresentationFormat>
  <Paragraphs>128</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Precision Optical Measurements Using Weak Values and Nonclassical States of Light</vt:lpstr>
      <vt:lpstr>Outline</vt:lpstr>
      <vt:lpstr>Quantum Measurements</vt:lpstr>
      <vt:lpstr>Postselected measurements</vt:lpstr>
      <vt:lpstr>The AAV example – electron spins</vt:lpstr>
      <vt:lpstr>An optical equivalent – Rochester WVA setup</vt:lpstr>
      <vt:lpstr>Rochester WVA setup continued</vt:lpstr>
      <vt:lpstr>Technical noise</vt:lpstr>
      <vt:lpstr>Technical noise continued</vt:lpstr>
      <vt:lpstr>Single pass weak value summary</vt:lpstr>
      <vt:lpstr>Reusing non-postselected photons</vt:lpstr>
      <vt:lpstr>Pulsed recycling setup</vt:lpstr>
      <vt:lpstr>Pulsed recycling</vt:lpstr>
      <vt:lpstr>Beam degradation and SNR</vt:lpstr>
      <vt:lpstr>Experimental considerations</vt:lpstr>
      <vt:lpstr>Continuous wave recycling</vt:lpstr>
      <vt:lpstr>How CW recycling works</vt:lpstr>
      <vt:lpstr>Recycling the Rochester WVA setup</vt:lpstr>
      <vt:lpstr>SNR gains from recycling</vt:lpstr>
      <vt:lpstr>Experimental results</vt:lpstr>
      <vt:lpstr>Other experimental considerations</vt:lpstr>
      <vt:lpstr>Recycling summary</vt:lpstr>
      <vt:lpstr>Quantum uncertainty</vt:lpstr>
      <vt:lpstr>Statistics of classical measurements</vt:lpstr>
      <vt:lpstr>An example – N00N states</vt:lpstr>
      <vt:lpstr>Squeezed states of light</vt:lpstr>
      <vt:lpstr>Squeezed states in experiments</vt:lpstr>
      <vt:lpstr>Spatial modes of squeezed light</vt:lpstr>
      <vt:lpstr>Squeezed weak value amplification</vt:lpstr>
      <vt:lpstr>Squeezing + recycling + WVA?</vt:lpstr>
      <vt:lpstr>Squeezed light summary</vt:lpstr>
      <vt:lpstr>Entangled biphoton states</vt:lpstr>
      <vt:lpstr>A biphoton displacement experiment</vt:lpstr>
      <vt:lpstr>Why should biphotons improve sensitivity?</vt:lpstr>
      <vt:lpstr>The effect of a pixelated detector</vt:lpstr>
      <vt:lpstr>Scaling with independent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Precision Optical Measurements Using Weak Values and Nonclassical States of Light</dc:title>
  <dc:creator>Editor</dc:creator>
  <cp:lastModifiedBy>Editor</cp:lastModifiedBy>
  <cp:revision>69</cp:revision>
  <dcterms:created xsi:type="dcterms:W3CDTF">2017-04-29T16:02:56Z</dcterms:created>
  <dcterms:modified xsi:type="dcterms:W3CDTF">2017-05-01T02:30:34Z</dcterms:modified>
</cp:coreProperties>
</file>